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66" r:id="rId3"/>
    <p:sldId id="261" r:id="rId4"/>
    <p:sldId id="263" r:id="rId5"/>
    <p:sldId id="264" r:id="rId6"/>
    <p:sldId id="269" r:id="rId7"/>
    <p:sldId id="280" r:id="rId8"/>
    <p:sldId id="281" r:id="rId9"/>
    <p:sldId id="275" r:id="rId10"/>
    <p:sldId id="276" r:id="rId11"/>
    <p:sldId id="285" r:id="rId12"/>
    <p:sldId id="259" r:id="rId13"/>
    <p:sldId id="286" r:id="rId14"/>
    <p:sldId id="262" r:id="rId15"/>
    <p:sldId id="287" r:id="rId16"/>
    <p:sldId id="288" r:id="rId17"/>
    <p:sldId id="265" r:id="rId18"/>
    <p:sldId id="289" r:id="rId19"/>
    <p:sldId id="267" r:id="rId20"/>
    <p:sldId id="268" r:id="rId21"/>
    <p:sldId id="256" r:id="rId22"/>
    <p:sldId id="257" r:id="rId23"/>
    <p:sldId id="278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39A"/>
    <a:srgbClr val="F1BE48"/>
    <a:srgbClr val="6E6259"/>
    <a:srgbClr val="010000"/>
    <a:srgbClr val="C8102E"/>
    <a:srgbClr val="7A6E67"/>
    <a:srgbClr val="F2BF49"/>
    <a:srgbClr val="ADA07A"/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2" autoAdjust="0"/>
    <p:restoredTop sz="88343" autoAdjust="0"/>
  </p:normalViewPr>
  <p:slideViewPr>
    <p:cSldViewPr>
      <p:cViewPr varScale="1">
        <p:scale>
          <a:sx n="109" d="100"/>
          <a:sy n="109" d="100"/>
        </p:scale>
        <p:origin x="7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gene/media/228226/11492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2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4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from: </a:t>
            </a:r>
            <a:r>
              <a:rPr lang="en-US" dirty="0">
                <a:hlinkClick r:id="rId3"/>
              </a:rPr>
              <a:t>https://www.britannica.com/science/gene/media/228226/114928</a:t>
            </a:r>
            <a:endParaRPr lang="en-US" dirty="0"/>
          </a:p>
          <a:p>
            <a:r>
              <a:rPr lang="en-US" dirty="0"/>
              <a:t>Genes are discontinuous the portions that contribute to the end product (coding regions) are called exons, regions that are not are called introns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know these things, but luckily, we have learned about Expectation Maximization so we can solve that using a special case of an EM called the Baum-Welch algorithm and then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conditional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6629400" cy="10668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830263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295400"/>
            <a:ext cx="3657600" cy="4572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 dirty="0"/>
              <a:t>Unit Name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37C0DA-0E48-46CD-8850-7BE8F58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69DE-8180-44CD-A13E-AACE3DC39B51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FD07-A67A-4F4D-8DC3-AF44F0C2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5483A-8A66-4A5F-A461-4F62105D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4D6-C142-482F-BB3B-279878CD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68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34F0-4AB0-4D22-A51B-BFB6E042A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968E2-6D1F-4747-84E9-00C69DFA6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C229C-2AD7-493E-B7D0-34F43BAD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69DE-8180-44CD-A13E-AACE3DC39B51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28C59-9065-4526-A71D-94D330A4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16E7-72D0-48AE-9A67-426EBD9F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4D6-C142-482F-BB3B-279878CD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358-BB5B-40E7-852B-FDF76841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4A94-DD0C-4922-B6DA-5E6DF955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70856-D70C-410D-B8AD-15193EA3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69DE-8180-44CD-A13E-AACE3DC39B51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C50B4-EF55-4744-AA40-9694D586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3537-E8D1-4DC6-9C7F-9B713B9D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4D6-C142-482F-BB3B-279878CD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6324600"/>
            <a:ext cx="24384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16"/>
          <a:srcRect b="38235"/>
          <a:stretch>
            <a:fillRect/>
          </a:stretch>
        </p:blipFill>
        <p:spPr bwMode="auto">
          <a:xfrm>
            <a:off x="533400" y="6365927"/>
            <a:ext cx="3200400" cy="2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715000" y="63151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algn="r"/>
            <a:r>
              <a:rPr lang="en-US" dirty="0"/>
              <a:t>Unit Name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i="1" u="sng" dirty="0"/>
              <a:t>VERY ROUGH CRASH-</a:t>
            </a:r>
            <a:r>
              <a:rPr lang="en-US" dirty="0"/>
              <a:t>Course in HMMs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581400"/>
            <a:ext cx="7620000" cy="1752600"/>
          </a:xfrm>
        </p:spPr>
        <p:txBody>
          <a:bodyPr/>
          <a:lstStyle/>
          <a:p>
            <a:r>
              <a:rPr lang="en-US" dirty="0"/>
              <a:t>Larry Davis, Shane Dooley, Zach Lozier, Colleen </a:t>
            </a:r>
            <a:r>
              <a:rPr lang="en-US" dirty="0" err="1"/>
              <a:t>Yanarella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Bioinformatics &amp;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9939-C5FE-994C-8521-82A37A33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Intron, Exon HMM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5696-D15B-0444-8554-B6BFCCC40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27FD6-282A-1C40-AD59-918E284FC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2A93B4-57EC-1644-BF87-6EB4F7CF77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35010"/>
                  </p:ext>
                </p:extLst>
              </p:nvPr>
            </p:nvGraphicFramePr>
            <p:xfrm>
              <a:off x="1521691" y="1066800"/>
              <a:ext cx="6096000" cy="367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4735531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8931285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136933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 (s)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533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space of the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{A,C,G,T}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180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aseline="0" dirty="0"/>
                        </a:p>
                        <a:p>
                          <a:endParaRPr 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space of the hidden states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{E,I}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382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936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of a sequence of nucleotides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8416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 observed nucleotide at position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9450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hidden state of the nucleotide at position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}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2105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2A93B4-57EC-1644-BF87-6EB4F7CF77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35010"/>
                  </p:ext>
                </p:extLst>
              </p:nvPr>
            </p:nvGraphicFramePr>
            <p:xfrm>
              <a:off x="1521691" y="1066800"/>
              <a:ext cx="6096000" cy="367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4735531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8931285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136933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 (s)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533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3333" r="-517949" b="-7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space of the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{A,C,G,T}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18029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22000" r="-517949" b="-3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space of the hidden states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{E,I}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382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82" t="-382759" r="-49077" b="-5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9368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of a sequence of nucleotides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841664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82000" r="-5179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82" t="-382000" r="-4907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394" t="-382000" r="-758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9450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72549" r="-5179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782" t="-472549" r="-49077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394" t="-472549" r="-758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10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088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4114800"/>
                <a:ext cx="8895806" cy="147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/>
                        <m:t>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pPr algn="ctr"/>
                <a:r>
                  <a:rPr lang="en-US" sz="1800" dirty="0"/>
                  <a:t>Probability of observed sequences over all possible hidden state paths ?</a:t>
                </a:r>
              </a:p>
              <a:p>
                <a:pPr algn="ctr"/>
                <a:r>
                  <a:rPr lang="en-US" sz="1800" dirty="0"/>
                  <a:t>Use the Law of Total Probability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4114800"/>
                <a:ext cx="8895806" cy="1470980"/>
              </a:xfrm>
              <a:prstGeom prst="rect">
                <a:avLst/>
              </a:prstGeom>
              <a:blipFill>
                <a:blip r:embed="rId2"/>
                <a:stretch>
                  <a:fillRect r="-143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7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3962400"/>
                <a:ext cx="8895806" cy="2177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/>
                        <m:t>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pPr algn="ctr"/>
                <a:r>
                  <a:rPr lang="en-US" sz="1800" dirty="0"/>
                  <a:t>Probability of observed sequences over all possible hidden state paths ?</a:t>
                </a:r>
              </a:p>
              <a:p>
                <a:pPr algn="ctr"/>
                <a:r>
                  <a:rPr lang="en-US" sz="1800" dirty="0"/>
                  <a:t>Use Law of Total Probability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3962400"/>
                <a:ext cx="8895806" cy="2177391"/>
              </a:xfrm>
              <a:prstGeom prst="rect">
                <a:avLst/>
              </a:prstGeom>
              <a:blipFill>
                <a:blip r:embed="rId2"/>
                <a:stretch>
                  <a:fillRect t="-18713" r="-143" b="-20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9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0" y="4343400"/>
                <a:ext cx="8895806" cy="1663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pPr algn="ctr"/>
                <a:r>
                  <a:rPr lang="en-US" sz="1800" dirty="0"/>
                  <a:t>Conditional Independence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8895806" cy="1663019"/>
              </a:xfrm>
              <a:prstGeom prst="rect">
                <a:avLst/>
              </a:prstGeom>
              <a:blipFill>
                <a:blip r:embed="rId3"/>
                <a:stretch>
                  <a:fillRect l="-5143" t="-37121" r="-3143" b="-4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15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3657600"/>
                <a:ext cx="8895806" cy="2230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7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7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3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3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3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00" dirty="0"/>
                  <a:t>…</a:t>
                </a:r>
                <a14:m>
                  <m:oMath xmlns:m="http://schemas.openxmlformats.org/officeDocument/2006/math">
                    <m:r>
                      <a:rPr lang="en-US" sz="13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3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00" dirty="0"/>
              </a:p>
              <a:p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pPr algn="ctr"/>
                <a:r>
                  <a:rPr lang="en-US" sz="1800" dirty="0"/>
                  <a:t>Conditional Independence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3657600"/>
                <a:ext cx="8895806" cy="2230867"/>
              </a:xfrm>
              <a:prstGeom prst="rect">
                <a:avLst/>
              </a:prstGeom>
              <a:blipFill>
                <a:blip r:embed="rId2"/>
                <a:stretch>
                  <a:fillRect l="-4422" t="-2840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10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3810000"/>
                <a:ext cx="8895806" cy="227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7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7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7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7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sz="1600" dirty="0"/>
                  <a:t>…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pPr algn="ctr"/>
                <a:r>
                  <a:rPr lang="en-US" sz="1800" dirty="0"/>
                  <a:t>Conditional Probability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3810000"/>
                <a:ext cx="8895806" cy="2277034"/>
              </a:xfrm>
              <a:prstGeom prst="rect">
                <a:avLst/>
              </a:prstGeom>
              <a:blipFill>
                <a:blip r:embed="rId2"/>
                <a:stretch>
                  <a:fillRect l="-4422" t="-27933" b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45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4038600"/>
                <a:ext cx="8895806" cy="2020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𝑶</m:t>
                                      </m:r>
                                    </m:e>
                                    <m:sub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r>
                  <a:rPr lang="en-US" sz="1200" b="1" dirty="0"/>
                  <a:t>		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200" dirty="0"/>
              </a:p>
              <a:p>
                <a:endParaRPr lang="en-US" sz="1800" dirty="0"/>
              </a:p>
              <a:p>
                <a:r>
                  <a:rPr lang="en-US" sz="1800" dirty="0"/>
                  <a:t>		</a:t>
                </a:r>
              </a:p>
              <a:p>
                <a:r>
                  <a:rPr lang="en-US" sz="1800" dirty="0"/>
                  <a:t>					Conditional Probability Once Again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4038600"/>
                <a:ext cx="8895806" cy="2020681"/>
              </a:xfrm>
              <a:prstGeom prst="rect">
                <a:avLst/>
              </a:prstGeom>
              <a:blipFill>
                <a:blip r:embed="rId2"/>
                <a:stretch>
                  <a:fillRect t="-462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53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4284726"/>
                <a:ext cx="8895806" cy="1722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800" dirty="0"/>
                  <a:t>		</a:t>
                </a:r>
              </a:p>
              <a:p>
                <a:r>
                  <a:rPr lang="en-US" sz="1800" dirty="0"/>
                  <a:t>					Multiplication Rule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4284726"/>
                <a:ext cx="8895806" cy="1722074"/>
              </a:xfrm>
              <a:prstGeom prst="rect">
                <a:avLst/>
              </a:prstGeom>
              <a:blipFill>
                <a:blip r:embed="rId2"/>
                <a:stretch>
                  <a:fillRect t="-54015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2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4284726"/>
                <a:ext cx="8895806" cy="1722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800" dirty="0"/>
                  <a:t>		</a:t>
                </a:r>
              </a:p>
              <a:p>
                <a:r>
                  <a:rPr lang="en-US" sz="1800" dirty="0"/>
                  <a:t>					Invoke Markov Property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4284726"/>
                <a:ext cx="8895806" cy="1722074"/>
              </a:xfrm>
              <a:prstGeom prst="rect">
                <a:avLst/>
              </a:prstGeom>
              <a:blipFill>
                <a:blip r:embed="rId2"/>
                <a:stretch>
                  <a:fillRect t="-54015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10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3886200"/>
                <a:ext cx="8895806" cy="210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800" dirty="0"/>
                  <a:t>		</a:t>
                </a:r>
              </a:p>
              <a:p>
                <a:r>
                  <a:rPr lang="en-US" sz="1800" dirty="0"/>
                  <a:t>					Invoke Markov Property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3886200"/>
                <a:ext cx="8895806" cy="2105769"/>
              </a:xfrm>
              <a:prstGeom prst="rect">
                <a:avLst/>
              </a:prstGeom>
              <a:blipFill>
                <a:blip r:embed="rId2"/>
                <a:stretch>
                  <a:fillRect t="-44311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9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Hidden Markov Model Background</a:t>
            </a:r>
          </a:p>
          <a:p>
            <a:r>
              <a:rPr lang="en-US" sz="3200" dirty="0"/>
              <a:t>Biology Applications</a:t>
            </a:r>
          </a:p>
          <a:p>
            <a:r>
              <a:rPr lang="en-US" sz="3200" dirty="0"/>
              <a:t>HMM Probabilities</a:t>
            </a:r>
          </a:p>
          <a:p>
            <a:r>
              <a:rPr lang="en-US" sz="3200" dirty="0"/>
              <a:t>Forward Algorithm</a:t>
            </a:r>
          </a:p>
          <a:p>
            <a:r>
              <a:rPr lang="en-US" sz="3200" dirty="0"/>
              <a:t>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7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/>
              <p:nvPr/>
            </p:nvSpPr>
            <p:spPr>
              <a:xfrm>
                <a:off x="124097" y="4284726"/>
                <a:ext cx="8895806" cy="180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200" dirty="0"/>
              </a:p>
              <a:p>
                <a:r>
                  <a:rPr lang="en-US" sz="1800" dirty="0"/>
                  <a:t>		</a:t>
                </a:r>
              </a:p>
              <a:p>
                <a:r>
                  <a:rPr lang="en-US" sz="1800" dirty="0"/>
                  <a:t>					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BE777F-30D4-41E6-90C1-82FAE9DFC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" y="4284726"/>
                <a:ext cx="8895806" cy="1808059"/>
              </a:xfrm>
              <a:prstGeom prst="rect">
                <a:avLst/>
              </a:prstGeom>
              <a:blipFill>
                <a:blip r:embed="rId2"/>
                <a:stretch>
                  <a:fillRect t="-368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5B5C8-12D0-4048-AC5C-6E99588A0E0B}"/>
                  </a:ext>
                </a:extLst>
              </p:cNvPr>
              <p:cNvSpPr txBox="1"/>
              <p:nvPr/>
            </p:nvSpPr>
            <p:spPr>
              <a:xfrm>
                <a:off x="255495" y="1439984"/>
                <a:ext cx="8619565" cy="2885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5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×…×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5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5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500">
                                              <a:latin typeface="Cambria Math" panose="02040503050406030204" pitchFamily="18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50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500">
                                                  <a:latin typeface="Cambria Math" panose="02040503050406030204" pitchFamily="18" charset="0"/>
                                                </a:rPr>
                                                <m:t>Pr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) </m:t>
                                              </m:r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sz="15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Computing this involves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𝑁𝑀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dirty="0"/>
                  <a:t> calculations (O(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dirty="0"/>
                  <a:t>))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However, making use of recursion can reduce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calculations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Let:</a:t>
                </a:r>
              </a:p>
              <a:p>
                <a:pPr algn="ctr"/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5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1500" dirty="0"/>
              </a:p>
              <a:p>
                <a:endParaRPr lang="en-US" sz="825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5B5C8-12D0-4048-AC5C-6E99588A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5" y="1439984"/>
                <a:ext cx="8619565" cy="2885726"/>
              </a:xfrm>
              <a:prstGeom prst="rect">
                <a:avLst/>
              </a:prstGeom>
              <a:blipFill>
                <a:blip r:embed="rId2"/>
                <a:stretch>
                  <a:fillRect l="-588" t="-27511" b="-1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B1DF005-3B15-F24E-96B6-997472024BEB}"/>
              </a:ext>
            </a:extLst>
          </p:cNvPr>
          <p:cNvSpPr txBox="1">
            <a:spLocks/>
          </p:cNvSpPr>
          <p:nvPr/>
        </p:nvSpPr>
        <p:spPr bwMode="auto">
          <a:xfrm>
            <a:off x="457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C8102E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9pPr>
          </a:lstStyle>
          <a:p>
            <a:pPr eaLnBrk="1" hangingPunct="1"/>
            <a:r>
              <a:rPr lang="en-US" kern="0" dirty="0"/>
              <a:t>The Forward Algorithm</a:t>
            </a:r>
          </a:p>
        </p:txBody>
      </p:sp>
    </p:spTree>
    <p:extLst>
      <p:ext uri="{BB962C8B-B14F-4D97-AF65-F5344CB8AC3E}">
        <p14:creationId xmlns:p14="http://schemas.microsoft.com/office/powerpoint/2010/main" val="2277381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BA37F-A8CD-4588-A5A5-75EEB208B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sz="15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700" dirty="0"/>
              </a:p>
              <a:p>
                <a:pPr marL="0" indent="0" algn="ctr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We can thus 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BA37F-A8CD-4588-A5A5-75EEB208B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5029200"/>
              </a:xfrm>
              <a:blipFill>
                <a:blip r:embed="rId2"/>
                <a:stretch>
                  <a:fillRect t="-15909" b="-5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4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D267-F191-024E-B534-014C385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these 2 plus </a:t>
            </a:r>
            <a:r>
              <a:rPr lang="en-US" dirty="0" err="1"/>
              <a:t>vertibi</a:t>
            </a:r>
            <a:r>
              <a:rPr lang="en-US" dirty="0"/>
              <a:t> to describe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51BF-AECA-A946-AD1D-26B6897F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5CE0-546F-6A46-BF3B-A252C5C10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6F202-AC30-6449-B6C3-0667A861D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9D39-C4CC-3347-80CC-EA1D9284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(HMM)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82DE-6407-6A4A-A9CF-68E3570E6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782"/>
            <a:ext cx="4773839" cy="4471367"/>
          </a:xfrm>
        </p:spPr>
        <p:txBody>
          <a:bodyPr/>
          <a:lstStyle/>
          <a:p>
            <a:r>
              <a:rPr lang="en-US" sz="2400" dirty="0"/>
              <a:t>HMM are a type of Bayesian Network (BN)</a:t>
            </a:r>
          </a:p>
          <a:p>
            <a:pPr lvl="1"/>
            <a:r>
              <a:rPr lang="en-US" sz="2400" dirty="0"/>
              <a:t>BN use Bayesian Inference</a:t>
            </a:r>
          </a:p>
          <a:p>
            <a:pPr lvl="1"/>
            <a:r>
              <a:rPr lang="en-US" sz="2400" dirty="0"/>
              <a:t>BN can be represented as Directed Acyclic Graphs (DAG)</a:t>
            </a:r>
          </a:p>
          <a:p>
            <a:r>
              <a:rPr lang="en-US" sz="2400" dirty="0"/>
              <a:t>HMM Builds on the concept of Markov Chains (MC)</a:t>
            </a:r>
          </a:p>
          <a:p>
            <a:pPr lvl="1"/>
            <a:r>
              <a:rPr lang="en-US" sz="2400" dirty="0"/>
              <a:t>Probabilities of a sequence of random variables, called states</a:t>
            </a:r>
          </a:p>
          <a:p>
            <a:pPr lvl="1"/>
            <a:r>
              <a:rPr lang="en-US" sz="2400" dirty="0"/>
              <a:t>Utilizes the Markov Assumption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6F360-5191-E642-A24E-81C5C3876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312C7-5822-0D45-B5B2-E337A73AD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30942-B614-FF4E-9A38-096AF2526C8D}"/>
              </a:ext>
            </a:extLst>
          </p:cNvPr>
          <p:cNvSpPr/>
          <p:nvPr/>
        </p:nvSpPr>
        <p:spPr>
          <a:xfrm>
            <a:off x="5791200" y="4095449"/>
            <a:ext cx="3090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E6259"/>
                </a:solidFill>
                <a:latin typeface="+mn-lt"/>
              </a:rPr>
              <a:t>Image from: https://</a:t>
            </a:r>
            <a:r>
              <a:rPr lang="en-US" sz="1200" dirty="0" err="1">
                <a:solidFill>
                  <a:srgbClr val="6E6259"/>
                </a:solidFill>
                <a:latin typeface="+mn-lt"/>
              </a:rPr>
              <a:t>www.researchgate.net</a:t>
            </a:r>
            <a:r>
              <a:rPr lang="en-US" sz="1200" dirty="0">
                <a:solidFill>
                  <a:srgbClr val="6E6259"/>
                </a:solidFill>
                <a:latin typeface="+mn-lt"/>
              </a:rPr>
              <a:t>/figure/Bayesian-Network-for-Wetgrass-Example_fig1_220986239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1B72-3BBB-114B-A105-70CC9A63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39" y="2085032"/>
            <a:ext cx="3931112" cy="18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C486C8-EB5A-4548-AB61-049D6F38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What are HMMs?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7EE8-1803-5E4E-9574-4AC322F88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F2863-4479-EE4C-B818-DF7107178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328D5D-DDB4-D44B-A014-2252AAAEC727}"/>
              </a:ext>
            </a:extLst>
          </p:cNvPr>
          <p:cNvSpPr/>
          <p:nvPr/>
        </p:nvSpPr>
        <p:spPr>
          <a:xfrm>
            <a:off x="457200" y="1295400"/>
            <a:ext cx="845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6259"/>
                </a:solidFill>
                <a:latin typeface="+mn-lt"/>
              </a:rPr>
              <a:t>HMMs have observable sequence(s) of data and hidden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6259"/>
                </a:solidFill>
                <a:latin typeface="+mn-lt"/>
              </a:rPr>
              <a:t>An observation results from a state step that can take on any value of the state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6259"/>
                </a:solidFill>
                <a:latin typeface="+mn-lt"/>
              </a:rPr>
              <a:t>HMMs are used to calculate the likelihood of observing a sequence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9F14164D-4D64-AB43-B5E8-495A97936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80" y="3346192"/>
            <a:ext cx="6018663" cy="270599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F65102-7D97-9645-93B3-9CFC4ACEE992}"/>
                  </a:ext>
                </a:extLst>
              </p:cNvPr>
              <p:cNvSpPr txBox="1"/>
              <p:nvPr/>
            </p:nvSpPr>
            <p:spPr>
              <a:xfrm>
                <a:off x="5562600" y="2904882"/>
                <a:ext cx="3657600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 Hidden state of observed data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 Observed state data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F65102-7D97-9645-93B3-9CFC4ACEE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904882"/>
                <a:ext cx="3657600" cy="524118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1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3189-875C-F248-A650-D2DB960F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HMM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2CCEC-A336-CE4B-9827-55CAC9D5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347CD-3772-D34D-8B0E-20C899FC8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B35459-A7CC-8B47-ADC1-1DC697580495}"/>
                  </a:ext>
                </a:extLst>
              </p:cNvPr>
              <p:cNvSpPr txBox="1"/>
              <p:nvPr/>
            </p:nvSpPr>
            <p:spPr>
              <a:xfrm>
                <a:off x="457200" y="1145065"/>
                <a:ext cx="6019800" cy="111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Transition Probabilities: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6E62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sz="2000" dirty="0">
                  <a:solidFill>
                    <a:srgbClr val="6E6259"/>
                  </a:solidFill>
                  <a:latin typeface="+mn-lt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Emission Probabilities: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sz="2000" i="1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2000" b="0" i="0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6E62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</a:rPr>
                      <m:t> ≥1</m:t>
                    </m:r>
                  </m:oMath>
                </a14:m>
                <a:endParaRPr lang="en-US" sz="2000" dirty="0">
                  <a:solidFill>
                    <a:srgbClr val="6E6259"/>
                  </a:solidFill>
                  <a:latin typeface="+mn-lt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E6259"/>
                    </a:solidFill>
                    <a:latin typeface="+mn-lt"/>
                  </a:rPr>
                  <a:t>Initial State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000" b="0" i="1" smtClean="0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0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6E62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6E625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B35459-A7CC-8B47-ADC1-1DC69758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5065"/>
                <a:ext cx="6019800" cy="1117998"/>
              </a:xfrm>
              <a:prstGeom prst="rect">
                <a:avLst/>
              </a:prstGeom>
              <a:blipFill>
                <a:blip r:embed="rId3"/>
                <a:stretch>
                  <a:fillRect l="-844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89022C5-0742-3A42-BEE6-24DE7268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0" y="2356509"/>
            <a:ext cx="6934200" cy="351580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E183977-51B7-194A-994C-C9CD6C79D115}"/>
                  </a:ext>
                </a:extLst>
              </p:cNvPr>
              <p:cNvSpPr/>
              <p:nvPr/>
            </p:nvSpPr>
            <p:spPr>
              <a:xfrm>
                <a:off x="6172200" y="1497794"/>
                <a:ext cx="2971800" cy="955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400" i="1" dirty="0">
                    <a:solidFill>
                      <a:srgbClr val="6E62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6E62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={E,I}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6E62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={A,C,G,T}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 Hidden states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 dirty="0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400" i="1">
                            <a:solidFill>
                              <a:srgbClr val="6E62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solidFill>
                          <a:srgbClr val="6E62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>
                    <a:solidFill>
                      <a:srgbClr val="6E6259"/>
                    </a:solidFill>
                    <a:ea typeface="Cambria Math" panose="02040503050406030204" pitchFamily="18" charset="0"/>
                  </a:rPr>
                  <a:t> Observed state data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E183977-51B7-194A-994C-C9CD6C79D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497794"/>
                <a:ext cx="2971800" cy="955005"/>
              </a:xfrm>
              <a:prstGeom prst="rect">
                <a:avLst/>
              </a:prstGeom>
              <a:blipFill>
                <a:blip r:embed="rId5"/>
                <a:stretch>
                  <a:fillRect r="-42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D2D6-9591-2B46-9C32-7365A773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Applications in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C3A5-7A07-8D44-AB04-3D9B95C19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114800"/>
          </a:xfrm>
        </p:spPr>
        <p:txBody>
          <a:bodyPr/>
          <a:lstStyle/>
          <a:p>
            <a:r>
              <a:rPr lang="en-US" dirty="0"/>
              <a:t>DNA</a:t>
            </a:r>
          </a:p>
          <a:p>
            <a:pPr marL="457200" lvl="1" indent="0">
              <a:buNone/>
            </a:pPr>
            <a:r>
              <a:rPr lang="en-US" sz="2000" dirty="0"/>
              <a:t>Hidden States: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CpG island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Genic / intergenic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Exon/intron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Motif 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2000" dirty="0"/>
              <a:t>Promoter, 5’/3’ UTR, … other annotations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2000" dirty="0"/>
              <a:t>Consensus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Evolution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2000" dirty="0"/>
              <a:t>Insertion/deletion/substitution (MSA)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2000" dirty="0"/>
              <a:t>Common ancestor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2000" dirty="0"/>
              <a:t>Genetic linkage (more exact LOD scores)</a:t>
            </a:r>
          </a:p>
          <a:p>
            <a:pPr marL="1314450" lvl="2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981B9-DE68-D747-B49A-4AC29F6C4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CA03F-4CFD-E84D-AEB4-6EB403649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EC6E-6683-D146-8655-2C4D5312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6FDC8-2964-9748-B840-315D8363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AE208-2E79-4245-8DB7-3749AF14C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66FDA-822C-1347-9649-3BC328C3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2170545" cy="3170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F204A-5E9C-3E45-B93D-36399D6B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22" y="1200727"/>
            <a:ext cx="51689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3AE80-6D02-EA43-A5F4-7F7B6572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174" y="1869762"/>
            <a:ext cx="4416425" cy="34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E80-E888-2A42-BA3A-5A65D771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526F-0239-0045-977B-26CC9CE84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AFA5F-416B-C647-A5F5-60820BDF7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3A520-2A70-0842-AB9C-339F140C6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6D8CA-5659-9F4A-9ADD-10DF95C2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-15875"/>
            <a:ext cx="3404260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56904-79E0-8D49-BE01-2B06A1B1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04" y="80868"/>
            <a:ext cx="5086096" cy="1507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1A06B-D35A-154A-9395-234F3DB3E2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5"/>
          <a:stretch/>
        </p:blipFill>
        <p:spPr>
          <a:xfrm>
            <a:off x="4177145" y="1692513"/>
            <a:ext cx="2362200" cy="62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F9013-AB79-774A-9181-A3F287458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664784"/>
            <a:ext cx="3746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E363-B5C9-9B43-8237-D43928FA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Anatomy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A1AC-17B8-2046-AD47-63D32AF2A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788A-E66C-4242-BFD7-E358BF6E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560D1-39A1-8A48-B3A2-3893C985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00" y="1065019"/>
            <a:ext cx="5273799" cy="47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358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786</TotalTime>
  <Words>717</Words>
  <Application>Microsoft Macintosh PowerPoint</Application>
  <PresentationFormat>On-screen Show (4:3)</PresentationFormat>
  <Paragraphs>159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Times</vt:lpstr>
      <vt:lpstr>Univers 65</vt:lpstr>
      <vt:lpstr>Univers 67 CondensedBold</vt:lpstr>
      <vt:lpstr>PowerPoint</vt:lpstr>
      <vt:lpstr>VERY ROUGH CRASH-Course in HMMs</vt:lpstr>
      <vt:lpstr>Outline</vt:lpstr>
      <vt:lpstr>Hidden Markov Model (HMM) Background</vt:lpstr>
      <vt:lpstr>What are HMMs?</vt:lpstr>
      <vt:lpstr>HMM Parameters</vt:lpstr>
      <vt:lpstr>HMM Applications in Biology</vt:lpstr>
      <vt:lpstr>RNA</vt:lpstr>
      <vt:lpstr>PowerPoint Presentation</vt:lpstr>
      <vt:lpstr>Gene Anatomy</vt:lpstr>
      <vt:lpstr>Intron, Exon HMM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these 2 plus vertibi to describe the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Jill Thomasson</dc:creator>
  <cp:lastModifiedBy>shane dooley</cp:lastModifiedBy>
  <cp:revision>61</cp:revision>
  <dcterms:created xsi:type="dcterms:W3CDTF">2016-12-19T18:40:45Z</dcterms:created>
  <dcterms:modified xsi:type="dcterms:W3CDTF">2019-05-02T00:07:44Z</dcterms:modified>
</cp:coreProperties>
</file>